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  <p:sldMasterId id="2147483671" r:id="rId2"/>
  </p:sldMasterIdLst>
  <p:notesMasterIdLst>
    <p:notesMasterId r:id="rId4"/>
  </p:notesMasterIdLst>
  <p:sldIdLst>
    <p:sldId id="258" r:id="rId3"/>
  </p:sldIdLst>
  <p:sldSz cx="7559675" cy="10691813"/>
  <p:notesSz cx="6735763" cy="98663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" initials="a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C5F5DDC-7805-4632-826B-1A9EAEC8D01E}">
  <a:tblStyle styleId="{CC5F5DDC-7805-4632-826B-1A9EAEC8D01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59"/>
    <p:restoredTop sz="94663"/>
  </p:normalViewPr>
  <p:slideViewPr>
    <p:cSldViewPr snapToGrid="0" snapToObjects="1">
      <p:cViewPr>
        <p:scale>
          <a:sx n="80" d="100"/>
          <a:sy n="80" d="100"/>
        </p:scale>
        <p:origin x="1590" y="-1788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060575" y="739775"/>
            <a:ext cx="2616200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2530806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3b90e07d2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60575" y="739775"/>
            <a:ext cx="2616200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3b90e07d24_1_0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34467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429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ctr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ctrTitle"/>
          </p:nvPr>
        </p:nvSpPr>
        <p:spPr>
          <a:xfrm>
            <a:off x="257701" y="1547749"/>
            <a:ext cx="7044300" cy="42669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subTitle" idx="1"/>
          </p:nvPr>
        </p:nvSpPr>
        <p:spPr>
          <a:xfrm>
            <a:off x="257694" y="5891299"/>
            <a:ext cx="7044300" cy="1647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sldNum" idx="12"/>
          </p:nvPr>
        </p:nvSpPr>
        <p:spPr>
          <a:xfrm>
            <a:off x="7004487" y="9693435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>
            <a:spLocks noGrp="1"/>
          </p:cNvSpPr>
          <p:nvPr>
            <p:ph type="title"/>
          </p:nvPr>
        </p:nvSpPr>
        <p:spPr>
          <a:xfrm>
            <a:off x="257694" y="4470975"/>
            <a:ext cx="7044300" cy="174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sldNum" idx="12"/>
          </p:nvPr>
        </p:nvSpPr>
        <p:spPr>
          <a:xfrm>
            <a:off x="7004487" y="9693435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>
            <a:spLocks noGrp="1"/>
          </p:cNvSpPr>
          <p:nvPr>
            <p:ph type="title"/>
          </p:nvPr>
        </p:nvSpPr>
        <p:spPr>
          <a:xfrm>
            <a:off x="257694" y="925074"/>
            <a:ext cx="70443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6"/>
          <p:cNvSpPr txBox="1">
            <a:spLocks noGrp="1"/>
          </p:cNvSpPr>
          <p:nvPr>
            <p:ph type="body" idx="1"/>
          </p:nvPr>
        </p:nvSpPr>
        <p:spPr>
          <a:xfrm>
            <a:off x="257694" y="2395651"/>
            <a:ext cx="70443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sldNum" idx="12"/>
          </p:nvPr>
        </p:nvSpPr>
        <p:spPr>
          <a:xfrm>
            <a:off x="7004487" y="9693435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>
            <a:spLocks noGrp="1"/>
          </p:cNvSpPr>
          <p:nvPr>
            <p:ph type="title"/>
          </p:nvPr>
        </p:nvSpPr>
        <p:spPr>
          <a:xfrm>
            <a:off x="257694" y="925074"/>
            <a:ext cx="70443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 txBox="1">
            <a:spLocks noGrp="1"/>
          </p:cNvSpPr>
          <p:nvPr>
            <p:ph type="body" idx="1"/>
          </p:nvPr>
        </p:nvSpPr>
        <p:spPr>
          <a:xfrm>
            <a:off x="257694" y="2395651"/>
            <a:ext cx="33069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68" name="Google Shape;68;p17"/>
          <p:cNvSpPr txBox="1">
            <a:spLocks noGrp="1"/>
          </p:cNvSpPr>
          <p:nvPr>
            <p:ph type="body" idx="2"/>
          </p:nvPr>
        </p:nvSpPr>
        <p:spPr>
          <a:xfrm>
            <a:off x="3995120" y="2395651"/>
            <a:ext cx="33069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69" name="Google Shape;69;p17"/>
          <p:cNvSpPr txBox="1">
            <a:spLocks noGrp="1"/>
          </p:cNvSpPr>
          <p:nvPr>
            <p:ph type="sldNum" idx="12"/>
          </p:nvPr>
        </p:nvSpPr>
        <p:spPr>
          <a:xfrm>
            <a:off x="7004487" y="9693435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>
            <a:spLocks noGrp="1"/>
          </p:cNvSpPr>
          <p:nvPr>
            <p:ph type="title"/>
          </p:nvPr>
        </p:nvSpPr>
        <p:spPr>
          <a:xfrm>
            <a:off x="257694" y="925074"/>
            <a:ext cx="70443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8"/>
          <p:cNvSpPr txBox="1">
            <a:spLocks noGrp="1"/>
          </p:cNvSpPr>
          <p:nvPr>
            <p:ph type="sldNum" idx="12"/>
          </p:nvPr>
        </p:nvSpPr>
        <p:spPr>
          <a:xfrm>
            <a:off x="7004487" y="9693435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>
            <a:spLocks noGrp="1"/>
          </p:cNvSpPr>
          <p:nvPr>
            <p:ph type="title"/>
          </p:nvPr>
        </p:nvSpPr>
        <p:spPr>
          <a:xfrm>
            <a:off x="257694" y="1154926"/>
            <a:ext cx="2321700" cy="1571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75" name="Google Shape;75;p19"/>
          <p:cNvSpPr txBox="1">
            <a:spLocks noGrp="1"/>
          </p:cNvSpPr>
          <p:nvPr>
            <p:ph type="body" idx="1"/>
          </p:nvPr>
        </p:nvSpPr>
        <p:spPr>
          <a:xfrm>
            <a:off x="257694" y="2888563"/>
            <a:ext cx="2321700" cy="6609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6" name="Google Shape;76;p19"/>
          <p:cNvSpPr txBox="1">
            <a:spLocks noGrp="1"/>
          </p:cNvSpPr>
          <p:nvPr>
            <p:ph type="sldNum" idx="12"/>
          </p:nvPr>
        </p:nvSpPr>
        <p:spPr>
          <a:xfrm>
            <a:off x="7004487" y="9693435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>
            <a:spLocks noGrp="1"/>
          </p:cNvSpPr>
          <p:nvPr>
            <p:ph type="title"/>
          </p:nvPr>
        </p:nvSpPr>
        <p:spPr>
          <a:xfrm>
            <a:off x="405307" y="935727"/>
            <a:ext cx="5264400" cy="85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79" name="Google Shape;79;p20"/>
          <p:cNvSpPr txBox="1">
            <a:spLocks noGrp="1"/>
          </p:cNvSpPr>
          <p:nvPr>
            <p:ph type="sldNum" idx="12"/>
          </p:nvPr>
        </p:nvSpPr>
        <p:spPr>
          <a:xfrm>
            <a:off x="7004487" y="9693435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3779838" y="-260"/>
            <a:ext cx="3779700" cy="10691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21"/>
          <p:cNvSpPr txBox="1">
            <a:spLocks noGrp="1"/>
          </p:cNvSpPr>
          <p:nvPr>
            <p:ph type="title"/>
          </p:nvPr>
        </p:nvSpPr>
        <p:spPr>
          <a:xfrm>
            <a:off x="219498" y="2563402"/>
            <a:ext cx="3344400" cy="3081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83" name="Google Shape;83;p21"/>
          <p:cNvSpPr txBox="1">
            <a:spLocks noGrp="1"/>
          </p:cNvSpPr>
          <p:nvPr>
            <p:ph type="subTitle" idx="1"/>
          </p:nvPr>
        </p:nvSpPr>
        <p:spPr>
          <a:xfrm>
            <a:off x="219498" y="5826756"/>
            <a:ext cx="3344400" cy="2567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2"/>
          </p:nvPr>
        </p:nvSpPr>
        <p:spPr>
          <a:xfrm>
            <a:off x="4083663" y="1505136"/>
            <a:ext cx="3172200" cy="76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5" name="Google Shape;85;p21"/>
          <p:cNvSpPr txBox="1">
            <a:spLocks noGrp="1"/>
          </p:cNvSpPr>
          <p:nvPr>
            <p:ph type="sldNum" idx="12"/>
          </p:nvPr>
        </p:nvSpPr>
        <p:spPr>
          <a:xfrm>
            <a:off x="7004487" y="9693435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>
            <a:spLocks noGrp="1"/>
          </p:cNvSpPr>
          <p:nvPr>
            <p:ph type="body" idx="1"/>
          </p:nvPr>
        </p:nvSpPr>
        <p:spPr>
          <a:xfrm>
            <a:off x="257694" y="8794102"/>
            <a:ext cx="4959300" cy="125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88" name="Google Shape;88;p22"/>
          <p:cNvSpPr txBox="1">
            <a:spLocks noGrp="1"/>
          </p:cNvSpPr>
          <p:nvPr>
            <p:ph type="sldNum" idx="12"/>
          </p:nvPr>
        </p:nvSpPr>
        <p:spPr>
          <a:xfrm>
            <a:off x="7004487" y="9693435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>
            <a:spLocks noGrp="1"/>
          </p:cNvSpPr>
          <p:nvPr>
            <p:ph type="title" hasCustomPrompt="1"/>
          </p:nvPr>
        </p:nvSpPr>
        <p:spPr>
          <a:xfrm>
            <a:off x="257694" y="2299303"/>
            <a:ext cx="7044300" cy="4081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>
            <a:spLocks noGrp="1"/>
          </p:cNvSpPr>
          <p:nvPr>
            <p:ph type="body" idx="1"/>
          </p:nvPr>
        </p:nvSpPr>
        <p:spPr>
          <a:xfrm>
            <a:off x="257694" y="6552534"/>
            <a:ext cx="7044300" cy="2703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92" name="Google Shape;92;p23"/>
          <p:cNvSpPr txBox="1">
            <a:spLocks noGrp="1"/>
          </p:cNvSpPr>
          <p:nvPr>
            <p:ph type="sldNum" idx="12"/>
          </p:nvPr>
        </p:nvSpPr>
        <p:spPr>
          <a:xfrm>
            <a:off x="7004487" y="9693435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>
            <a:spLocks noGrp="1"/>
          </p:cNvSpPr>
          <p:nvPr>
            <p:ph type="sldNum" idx="12"/>
          </p:nvPr>
        </p:nvSpPr>
        <p:spPr>
          <a:xfrm>
            <a:off x="7004487" y="9693435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257694" y="925074"/>
            <a:ext cx="70443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257694" y="2395651"/>
            <a:ext cx="70443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7004487" y="9693435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6"/>
          <p:cNvSpPr/>
          <p:nvPr/>
        </p:nvSpPr>
        <p:spPr>
          <a:xfrm>
            <a:off x="502733" y="5758997"/>
            <a:ext cx="6591000" cy="828132"/>
          </a:xfrm>
          <a:prstGeom prst="rect">
            <a:avLst/>
          </a:prstGeom>
          <a:noFill/>
          <a:ln w="9525" cap="flat" cmpd="sng">
            <a:solidFill>
              <a:srgbClr val="9E9E9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66666"/>
              </a:solidFill>
            </a:endParaRPr>
          </a:p>
        </p:txBody>
      </p:sp>
      <p:sp>
        <p:nvSpPr>
          <p:cNvPr id="116" name="Google Shape;116;p26"/>
          <p:cNvSpPr txBox="1"/>
          <p:nvPr/>
        </p:nvSpPr>
        <p:spPr>
          <a:xfrm>
            <a:off x="0" y="623294"/>
            <a:ext cx="7559700" cy="43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800" b="1" dirty="0">
                <a:solidFill>
                  <a:srgbClr val="434343"/>
                </a:solidFill>
              </a:rPr>
              <a:t>からだサポートプログラム</a:t>
            </a:r>
            <a:r>
              <a:rPr lang="ja" sz="1800" b="1" dirty="0">
                <a:solidFill>
                  <a:srgbClr val="434343"/>
                </a:solidFill>
              </a:rPr>
              <a:t>参加</a:t>
            </a:r>
            <a:r>
              <a:rPr lang="ja-JP" altLang="en-US" sz="1800" b="1" dirty="0">
                <a:solidFill>
                  <a:srgbClr val="434343"/>
                </a:solidFill>
              </a:rPr>
              <a:t>申込</a:t>
            </a:r>
            <a:r>
              <a:rPr lang="ja" sz="1800" b="1" dirty="0">
                <a:solidFill>
                  <a:srgbClr val="434343"/>
                </a:solidFill>
              </a:rPr>
              <a:t>書</a:t>
            </a:r>
            <a:endParaRPr sz="1800" b="1" dirty="0">
              <a:solidFill>
                <a:srgbClr val="434343"/>
              </a:solidFill>
            </a:endParaRPr>
          </a:p>
        </p:txBody>
      </p:sp>
      <p:sp>
        <p:nvSpPr>
          <p:cNvPr id="117" name="Google Shape;117;p26"/>
          <p:cNvSpPr txBox="1"/>
          <p:nvPr/>
        </p:nvSpPr>
        <p:spPr>
          <a:xfrm>
            <a:off x="768682" y="1140834"/>
            <a:ext cx="6591000" cy="7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 dirty="0">
                <a:solidFill>
                  <a:srgbClr val="434343"/>
                </a:solidFill>
                <a:highlight>
                  <a:srgbClr val="FFFFFF"/>
                </a:highlight>
                <a:latin typeface="Meiryo"/>
                <a:ea typeface="Meiryo"/>
                <a:cs typeface="Meiryo"/>
                <a:sym typeface="Meiryo"/>
              </a:rPr>
              <a:t>記入日：　　　年　　　月　　　日</a:t>
            </a:r>
            <a:endParaRPr sz="1200" dirty="0">
              <a:solidFill>
                <a:srgbClr val="434343"/>
              </a:solidFill>
              <a:highlight>
                <a:srgbClr val="FFFFFF"/>
              </a:highlight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434343"/>
              </a:solidFill>
              <a:highlight>
                <a:srgbClr val="FFFFFF"/>
              </a:highlight>
              <a:latin typeface="Meiryo"/>
              <a:ea typeface="Meiryo"/>
              <a:cs typeface="Meiryo"/>
              <a:sym typeface="Meiryo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1200" dirty="0">
                <a:solidFill>
                  <a:srgbClr val="434343"/>
                </a:solidFill>
                <a:highlight>
                  <a:srgbClr val="FFFFFF"/>
                </a:highlight>
                <a:latin typeface="Meiryo"/>
                <a:ea typeface="Meiryo"/>
                <a:cs typeface="Meiryo"/>
                <a:sym typeface="Meiryo"/>
              </a:rPr>
              <a:t>参加</a:t>
            </a:r>
            <a:r>
              <a:rPr lang="ja-JP" altLang="en-US" sz="1200" dirty="0">
                <a:solidFill>
                  <a:srgbClr val="434343"/>
                </a:solidFill>
                <a:highlight>
                  <a:srgbClr val="FFFFFF"/>
                </a:highlight>
                <a:latin typeface="Meiryo"/>
                <a:ea typeface="Meiryo"/>
                <a:cs typeface="Meiryo"/>
                <a:sym typeface="Meiryo"/>
              </a:rPr>
              <a:t>ご希望の場合、</a:t>
            </a:r>
            <a:r>
              <a:rPr lang="en-US" altLang="ja-JP" sz="1200" b="1" dirty="0">
                <a:solidFill>
                  <a:srgbClr val="FF0000"/>
                </a:solidFill>
                <a:highlight>
                  <a:srgbClr val="FFFFFF"/>
                </a:highlight>
                <a:latin typeface="Meiryo"/>
                <a:ea typeface="Meiryo"/>
                <a:cs typeface="Meiryo"/>
                <a:sym typeface="Meiryo"/>
              </a:rPr>
              <a:t>10</a:t>
            </a:r>
            <a:r>
              <a:rPr lang="ja" sz="1200" b="1" dirty="0">
                <a:solidFill>
                  <a:srgbClr val="FF0000"/>
                </a:solidFill>
                <a:latin typeface="Meiryo"/>
                <a:ea typeface="Meiryo"/>
                <a:cs typeface="Meiryo"/>
                <a:sym typeface="Meiryo"/>
              </a:rPr>
              <a:t>月</a:t>
            </a:r>
            <a:r>
              <a:rPr lang="en-US" altLang="ja" sz="1200" b="1" dirty="0">
                <a:solidFill>
                  <a:srgbClr val="FF0000"/>
                </a:solidFill>
                <a:latin typeface="Meiryo"/>
                <a:ea typeface="Meiryo"/>
                <a:cs typeface="Meiryo"/>
                <a:sym typeface="Meiryo"/>
              </a:rPr>
              <a:t>31</a:t>
            </a:r>
            <a:r>
              <a:rPr lang="ja" sz="1200" b="1" dirty="0">
                <a:solidFill>
                  <a:srgbClr val="FF0000"/>
                </a:solidFill>
                <a:latin typeface="Meiryo"/>
                <a:ea typeface="Meiryo"/>
                <a:cs typeface="Meiryo"/>
                <a:sym typeface="Meiryo"/>
              </a:rPr>
              <a:t>日(</a:t>
            </a:r>
            <a:r>
              <a:rPr lang="ja-JP" altLang="en-US" sz="1200" b="1" dirty="0">
                <a:solidFill>
                  <a:srgbClr val="FF0000"/>
                </a:solidFill>
                <a:latin typeface="Meiryo"/>
                <a:ea typeface="Meiryo"/>
                <a:cs typeface="Meiryo"/>
                <a:sym typeface="Meiryo"/>
              </a:rPr>
              <a:t>日</a:t>
            </a:r>
            <a:r>
              <a:rPr lang="ja" sz="1200" b="1" dirty="0">
                <a:solidFill>
                  <a:srgbClr val="FF0000"/>
                </a:solidFill>
                <a:latin typeface="Meiryo"/>
                <a:ea typeface="Meiryo"/>
                <a:cs typeface="Meiryo"/>
                <a:sym typeface="Meiryo"/>
              </a:rPr>
              <a:t>)</a:t>
            </a:r>
            <a:r>
              <a:rPr lang="ja" sz="1200" dirty="0">
                <a:latin typeface="Meiryo"/>
                <a:ea typeface="Meiryo"/>
                <a:cs typeface="Meiryo"/>
                <a:sym typeface="Meiryo"/>
              </a:rPr>
              <a:t>まで</a:t>
            </a:r>
            <a:r>
              <a:rPr lang="ja" sz="1200" dirty="0">
                <a:solidFill>
                  <a:srgbClr val="434343"/>
                </a:solidFill>
                <a:latin typeface="Meiryo"/>
                <a:ea typeface="Meiryo"/>
                <a:cs typeface="Meiryo"/>
                <a:sym typeface="Meiryo"/>
              </a:rPr>
              <a:t>に必ず氏名</a:t>
            </a:r>
            <a:r>
              <a:rPr lang="ja" sz="1200" dirty="0">
                <a:solidFill>
                  <a:srgbClr val="434343"/>
                </a:solidFill>
                <a:highlight>
                  <a:srgbClr val="FFFFFF"/>
                </a:highlight>
                <a:latin typeface="Meiryo"/>
                <a:ea typeface="Meiryo"/>
                <a:cs typeface="Meiryo"/>
                <a:sym typeface="Meiryo"/>
              </a:rPr>
              <a:t>をご記入の上ご返信ください。</a:t>
            </a:r>
            <a:endParaRPr sz="1200" dirty="0">
              <a:solidFill>
                <a:srgbClr val="434343"/>
              </a:solidFill>
              <a:highlight>
                <a:srgbClr val="FFFFFF"/>
              </a:highlight>
              <a:latin typeface="Meiryo"/>
              <a:ea typeface="Meiryo"/>
              <a:cs typeface="Meiryo"/>
              <a:sym typeface="Meiryo"/>
            </a:endParaRPr>
          </a:p>
        </p:txBody>
      </p:sp>
      <p:graphicFrame>
        <p:nvGraphicFramePr>
          <p:cNvPr id="119" name="Google Shape;119;p26"/>
          <p:cNvGraphicFramePr/>
          <p:nvPr/>
        </p:nvGraphicFramePr>
        <p:xfrm>
          <a:off x="488689" y="3673046"/>
          <a:ext cx="6591000" cy="1828680"/>
        </p:xfrm>
        <a:graphic>
          <a:graphicData uri="http://schemas.openxmlformats.org/drawingml/2006/table">
            <a:tbl>
              <a:tblPr>
                <a:noFill/>
                <a:tableStyleId>{CC5F5DDC-7805-4632-826B-1A9EAEC8D01E}</a:tableStyleId>
              </a:tblPr>
              <a:tblGrid>
                <a:gridCol w="1501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2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7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5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400" dirty="0">
                          <a:solidFill>
                            <a:srgbClr val="434343"/>
                          </a:solidFill>
                        </a:rPr>
                        <a:t>住所</a:t>
                      </a:r>
                      <a:endParaRPr sz="1400" dirty="0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91425" marB="91425"/>
                </a:tc>
                <a:tc gridSpan="2"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400" dirty="0">
                          <a:solidFill>
                            <a:srgbClr val="434343"/>
                          </a:solidFill>
                        </a:rPr>
                        <a:t>〒</a:t>
                      </a:r>
                      <a:endParaRPr sz="1400" dirty="0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91425" marB="91425"/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400" dirty="0">
                          <a:solidFill>
                            <a:srgbClr val="434343"/>
                          </a:solidFill>
                        </a:rPr>
                        <a:t>生年月日・性別</a:t>
                      </a:r>
                      <a:endParaRPr sz="1400" dirty="0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400" dirty="0">
                          <a:solidFill>
                            <a:srgbClr val="434343"/>
                          </a:solidFill>
                        </a:rPr>
                        <a:t>西暦　　　年　　　月　　　日</a:t>
                      </a:r>
                      <a:endParaRPr sz="1400" dirty="0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400" dirty="0">
                          <a:solidFill>
                            <a:srgbClr val="434343"/>
                          </a:solidFill>
                        </a:rPr>
                        <a:t>男　・　女</a:t>
                      </a:r>
                      <a:endParaRPr sz="1400" dirty="0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400" dirty="0">
                          <a:solidFill>
                            <a:srgbClr val="434343"/>
                          </a:solidFill>
                        </a:rPr>
                        <a:t>直通の電話番号</a:t>
                      </a:r>
                      <a:endParaRPr sz="1400" dirty="0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91425" marB="91425"/>
                </a:tc>
                <a:tc gridSpan="2"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91425" marB="91425"/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400" dirty="0">
                          <a:solidFill>
                            <a:srgbClr val="434343"/>
                          </a:solidFill>
                        </a:rPr>
                        <a:t>メールアドレス</a:t>
                      </a:r>
                      <a:endParaRPr sz="1400" dirty="0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91425" marB="91425"/>
                </a:tc>
                <a:tc gridSpan="2"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400" dirty="0">
                          <a:solidFill>
                            <a:srgbClr val="434343"/>
                          </a:solidFill>
                        </a:rPr>
                        <a:t>　　　　　　　　　　　　　　@</a:t>
                      </a:r>
                      <a:endParaRPr sz="1400" dirty="0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91425" marB="91425"/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1" name="Google Shape;121;p26"/>
          <p:cNvSpPr txBox="1"/>
          <p:nvPr/>
        </p:nvSpPr>
        <p:spPr>
          <a:xfrm>
            <a:off x="446110" y="7915255"/>
            <a:ext cx="6591000" cy="972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ja-JP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【個人情報の取扱いについて】</a:t>
            </a:r>
            <a:endParaRPr lang="ja-JP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メドケア株式会社(特定保健指導運営会社)は、個人情報保護の重要性について認識し、個人情報の保護に関する法律を遵守すると共に、以下URLの【お客様の個人情報の取扱いについて】に従い、適切な取扱い及び保護に努めます。URL：http://www.medically.com/jp </a:t>
            </a:r>
          </a:p>
        </p:txBody>
      </p:sp>
      <p:sp>
        <p:nvSpPr>
          <p:cNvPr id="122" name="Google Shape;122;p26"/>
          <p:cNvSpPr txBox="1"/>
          <p:nvPr/>
        </p:nvSpPr>
        <p:spPr>
          <a:xfrm>
            <a:off x="726910" y="5297935"/>
            <a:ext cx="1657200" cy="30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ja" sz="1200" b="1" dirty="0">
              <a:solidFill>
                <a:srgbClr val="434343"/>
              </a:solidFill>
            </a:endParaRPr>
          </a:p>
        </p:txBody>
      </p:sp>
      <p:sp>
        <p:nvSpPr>
          <p:cNvPr id="127" name="Google Shape;127;p26"/>
          <p:cNvSpPr txBox="1"/>
          <p:nvPr/>
        </p:nvSpPr>
        <p:spPr>
          <a:xfrm rot="10800000" flipV="1">
            <a:off x="671871" y="5879370"/>
            <a:ext cx="3424478" cy="535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lnSpc>
                <a:spcPct val="115000"/>
              </a:lnSpc>
            </a:pPr>
            <a:r>
              <a:rPr lang="ja-JP" altLang="en-US" sz="1600" b="1" dirty="0">
                <a:solidFill>
                  <a:srgbClr val="333333"/>
                </a:solidFill>
                <a:highlight>
                  <a:schemeClr val="lt1"/>
                </a:highlight>
                <a:latin typeface="Meiryo"/>
                <a:ea typeface="Meiryo"/>
                <a:sym typeface="Meiryo"/>
              </a:rPr>
              <a:t>☑ </a:t>
            </a:r>
            <a:r>
              <a:rPr lang="ja" altLang="en-US" sz="1600" dirty="0">
                <a:solidFill>
                  <a:srgbClr val="434343"/>
                </a:solidFill>
                <a:highlight>
                  <a:schemeClr val="lt1"/>
                </a:highlight>
              </a:rPr>
              <a:t>スマホでオンライン</a:t>
            </a:r>
            <a:r>
              <a:rPr lang="ja-JP" altLang="en-US" sz="1600" dirty="0">
                <a:solidFill>
                  <a:srgbClr val="434343"/>
                </a:solidFill>
                <a:highlight>
                  <a:schemeClr val="lt1"/>
                </a:highlight>
              </a:rPr>
              <a:t>面談</a:t>
            </a:r>
            <a:r>
              <a:rPr lang="ja" altLang="en-US" sz="1600" dirty="0">
                <a:solidFill>
                  <a:srgbClr val="434343"/>
                </a:solidFill>
              </a:rPr>
              <a:t>コース</a:t>
            </a:r>
            <a:endParaRPr lang="en-US" altLang="ja" sz="1600" dirty="0">
              <a:solidFill>
                <a:srgbClr val="434343"/>
              </a:solidFill>
            </a:endParaRPr>
          </a:p>
          <a:p>
            <a:pPr lvl="0">
              <a:lnSpc>
                <a:spcPct val="115000"/>
              </a:lnSpc>
            </a:pPr>
            <a:r>
              <a:rPr lang="ja-JP" altLang="en-US" sz="1600" dirty="0">
                <a:solidFill>
                  <a:srgbClr val="434343"/>
                </a:solidFill>
              </a:rPr>
              <a:t>　</a:t>
            </a:r>
            <a:r>
              <a:rPr lang="ja-JP" altLang="en-US" sz="900" dirty="0">
                <a:solidFill>
                  <a:srgbClr val="434343"/>
                </a:solidFill>
              </a:rPr>
              <a:t>（</a:t>
            </a:r>
            <a:r>
              <a:rPr lang="en-US" altLang="ja-JP" sz="900" dirty="0">
                <a:solidFill>
                  <a:srgbClr val="434343"/>
                </a:solidFill>
              </a:rPr>
              <a:t>※</a:t>
            </a:r>
            <a:r>
              <a:rPr lang="ja-JP" altLang="en-US" sz="900" dirty="0">
                <a:solidFill>
                  <a:srgbClr val="434343"/>
                </a:solidFill>
              </a:rPr>
              <a:t>委託会社：メドケア株式会社）</a:t>
            </a:r>
            <a:endParaRPr lang="ja" altLang="en-US" sz="900" dirty="0"/>
          </a:p>
          <a:p>
            <a:pPr>
              <a:lnSpc>
                <a:spcPct val="115000"/>
              </a:lnSpc>
            </a:pPr>
            <a:endParaRPr lang="en-US" altLang="ja" sz="1800" b="1" dirty="0">
              <a:solidFill>
                <a:srgbClr val="333333"/>
              </a:solidFill>
              <a:highlight>
                <a:schemeClr val="lt1"/>
              </a:highlight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130" name="Google Shape;130;p26"/>
          <p:cNvSpPr txBox="1"/>
          <p:nvPr/>
        </p:nvSpPr>
        <p:spPr>
          <a:xfrm>
            <a:off x="484329" y="6834539"/>
            <a:ext cx="7012800" cy="948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050" dirty="0">
                <a:solidFill>
                  <a:srgbClr val="333333"/>
                </a:solidFill>
                <a:highlight>
                  <a:schemeClr val="lt1"/>
                </a:highlight>
                <a:latin typeface="Meiryo"/>
                <a:ea typeface="Meiryo"/>
                <a:cs typeface="Meiryo"/>
                <a:sym typeface="Meiryo"/>
              </a:rPr>
              <a:t>※参加される際は、直近の健康診断結果</a:t>
            </a:r>
            <a:r>
              <a:rPr lang="ja-JP" altLang="en-US" sz="1050" dirty="0">
                <a:solidFill>
                  <a:srgbClr val="333333"/>
                </a:solidFill>
                <a:highlight>
                  <a:schemeClr val="lt1"/>
                </a:highlight>
                <a:latin typeface="Meiryo"/>
                <a:ea typeface="Meiryo"/>
                <a:cs typeface="Meiryo"/>
                <a:sym typeface="Meiryo"/>
              </a:rPr>
              <a:t>や本確認書</a:t>
            </a:r>
            <a:r>
              <a:rPr lang="ja" sz="1050" dirty="0">
                <a:solidFill>
                  <a:srgbClr val="333333"/>
                </a:solidFill>
                <a:highlight>
                  <a:schemeClr val="lt1"/>
                </a:highlight>
                <a:latin typeface="Meiryo"/>
                <a:ea typeface="Meiryo"/>
                <a:cs typeface="Meiryo"/>
                <a:sym typeface="Meiryo"/>
              </a:rPr>
              <a:t>を上記の会社に提供することをご了承ください。</a:t>
            </a:r>
            <a:endParaRPr lang="en-US" altLang="ja" sz="1050" dirty="0">
              <a:solidFill>
                <a:srgbClr val="333333"/>
              </a:solidFill>
              <a:highlight>
                <a:schemeClr val="lt1"/>
              </a:highlight>
              <a:latin typeface="Meiryo"/>
              <a:ea typeface="Meiryo"/>
              <a:cs typeface="Meiryo"/>
              <a:sym typeface="Meiryo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altLang="en-US" sz="1050" dirty="0">
                <a:solidFill>
                  <a:srgbClr val="333333"/>
                </a:solidFill>
                <a:highlight>
                  <a:schemeClr val="lt1"/>
                </a:highlight>
                <a:latin typeface="Meiryo"/>
                <a:ea typeface="Meiryo"/>
                <a:cs typeface="Meiryo"/>
                <a:sym typeface="Meiryo"/>
              </a:rPr>
              <a:t>（</a:t>
            </a:r>
            <a:r>
              <a:rPr lang="ja-JP" altLang="en-US" sz="1050" dirty="0">
                <a:solidFill>
                  <a:srgbClr val="333333"/>
                </a:solidFill>
                <a:highlight>
                  <a:schemeClr val="lt1"/>
                </a:highlight>
                <a:latin typeface="Meiryo"/>
                <a:ea typeface="Meiryo"/>
                <a:cs typeface="Meiryo"/>
                <a:sym typeface="Meiryo"/>
              </a:rPr>
              <a:t>委託会社より本確認書に記載されている電話番号やメールアドレスにご連絡する場合がございます</a:t>
            </a:r>
            <a:r>
              <a:rPr lang="ja" altLang="en-US" sz="1050" dirty="0">
                <a:solidFill>
                  <a:srgbClr val="333333"/>
                </a:solidFill>
                <a:highlight>
                  <a:schemeClr val="lt1"/>
                </a:highlight>
                <a:latin typeface="Meiryo"/>
                <a:ea typeface="Meiryo"/>
                <a:cs typeface="Meiryo"/>
                <a:sym typeface="Meiryo"/>
              </a:rPr>
              <a:t>）</a:t>
            </a:r>
            <a:endParaRPr lang="en-US" altLang="ja" sz="1050" dirty="0">
              <a:solidFill>
                <a:srgbClr val="333333"/>
              </a:solidFill>
              <a:highlight>
                <a:schemeClr val="lt1"/>
              </a:highlight>
              <a:latin typeface="Meiryo"/>
              <a:ea typeface="Meiryo"/>
              <a:cs typeface="Meiryo"/>
              <a:sym typeface="Meiryo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050" dirty="0">
                <a:solidFill>
                  <a:srgbClr val="333333"/>
                </a:solidFill>
                <a:highlight>
                  <a:schemeClr val="lt1"/>
                </a:highlight>
                <a:latin typeface="Meiryo"/>
                <a:ea typeface="Meiryo"/>
                <a:cs typeface="Meiryo"/>
                <a:sym typeface="Meiryo"/>
              </a:rPr>
              <a:t>　尚、</a:t>
            </a:r>
            <a:r>
              <a:rPr lang="ja-JP" altLang="en-US" sz="1050" dirty="0">
                <a:solidFill>
                  <a:schemeClr val="tx1"/>
                </a:solidFill>
                <a:highlight>
                  <a:schemeClr val="lt1"/>
                </a:highlight>
                <a:latin typeface="Meiryo"/>
                <a:ea typeface="Meiryo"/>
                <a:cs typeface="Meiryo"/>
                <a:sym typeface="Meiryo"/>
              </a:rPr>
              <a:t>本件の利用目的以外には一切使用いたしません。</a:t>
            </a:r>
            <a:endParaRPr lang="en-US" altLang="ja-JP" sz="1050" dirty="0">
              <a:solidFill>
                <a:schemeClr val="tx1"/>
              </a:solidFill>
              <a:highlight>
                <a:schemeClr val="lt1"/>
              </a:highlight>
              <a:latin typeface="Meiryo"/>
              <a:ea typeface="Meiryo"/>
              <a:cs typeface="Meiryo"/>
              <a:sym typeface="Meiryo"/>
            </a:endParaRPr>
          </a:p>
          <a:p>
            <a:pPr marL="0" lvl="0" indent="0" rtl="0">
              <a:lnSpc>
                <a:spcPts val="104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ja-JP" sz="1050" dirty="0">
              <a:solidFill>
                <a:schemeClr val="tx1"/>
              </a:solidFill>
              <a:highlight>
                <a:schemeClr val="lt1"/>
              </a:highlight>
              <a:latin typeface="Meiryo"/>
              <a:ea typeface="Meiryo"/>
              <a:cs typeface="Meiryo"/>
              <a:sym typeface="Meiryo"/>
            </a:endParaRPr>
          </a:p>
          <a:p>
            <a:pPr lvl="0">
              <a:lnSpc>
                <a:spcPct val="115000"/>
              </a:lnSpc>
            </a:pPr>
            <a:endParaRPr lang="en-US" altLang="ja" sz="1200" dirty="0">
              <a:solidFill>
                <a:srgbClr val="333333"/>
              </a:solidFill>
              <a:highlight>
                <a:schemeClr val="lt1"/>
              </a:highlight>
              <a:latin typeface="Meiryo"/>
              <a:ea typeface="Meiryo"/>
              <a:cs typeface="Meiryo"/>
              <a:sym typeface="Meiryo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333333"/>
              </a:solidFill>
              <a:highlight>
                <a:schemeClr val="lt1"/>
              </a:highlight>
              <a:latin typeface="Meiryo"/>
              <a:ea typeface="Meiryo"/>
              <a:cs typeface="Meiryo"/>
              <a:sym typeface="Meiryo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14661" y="8101946"/>
            <a:ext cx="658963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Google Shape;127;p26"/>
          <p:cNvSpPr txBox="1"/>
          <p:nvPr/>
        </p:nvSpPr>
        <p:spPr>
          <a:xfrm flipV="1">
            <a:off x="2856510" y="6077121"/>
            <a:ext cx="285179" cy="305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5" name="Google Shape;103;p25"/>
          <p:cNvSpPr txBox="1"/>
          <p:nvPr/>
        </p:nvSpPr>
        <p:spPr>
          <a:xfrm>
            <a:off x="2037177" y="9192458"/>
            <a:ext cx="3485303" cy="972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dirty="0">
                <a:highlight>
                  <a:srgbClr val="FFFFFF"/>
                </a:highlight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返信先　　　</a:t>
            </a:r>
            <a:r>
              <a:rPr lang="ja" sz="1200" dirty="0">
                <a:highlight>
                  <a:srgbClr val="FFFFFF"/>
                </a:highlight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：</a:t>
            </a:r>
            <a:r>
              <a:rPr lang="ja-JP" altLang="en-US" sz="1200" dirty="0">
                <a:highlight>
                  <a:srgbClr val="FFFFFF"/>
                </a:highlight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アルプス電気</a:t>
            </a:r>
            <a:r>
              <a:rPr lang="ja" sz="1200" dirty="0">
                <a:highlight>
                  <a:srgbClr val="FFFFFF"/>
                </a:highlight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健康保険組合</a:t>
            </a:r>
            <a:endParaRPr lang="en-US" altLang="ja" sz="1200" dirty="0">
              <a:highlight>
                <a:srgbClr val="FFFFFF"/>
              </a:highlight>
              <a:latin typeface="メイリオ" panose="020B0604030504040204" pitchFamily="50" charset="-128"/>
              <a:ea typeface="メイリオ" panose="020B0604030504040204" pitchFamily="50" charset="-128"/>
              <a:cs typeface="Meiryo"/>
              <a:sym typeface="Meiryo"/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dirty="0">
                <a:solidFill>
                  <a:schemeClr val="tx1"/>
                </a:solidFill>
                <a:highlight>
                  <a:srgbClr val="FFFFFF"/>
                </a:highlight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　　　　　</a:t>
            </a:r>
            <a:r>
              <a:rPr lang="ja" sz="1200" dirty="0">
                <a:solidFill>
                  <a:schemeClr val="tx1"/>
                </a:solidFill>
                <a:highlight>
                  <a:srgbClr val="FFFFFF"/>
                </a:highlight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　</a:t>
            </a:r>
            <a:endParaRPr lang="en-US" altLang="ja" sz="1200" dirty="0">
              <a:solidFill>
                <a:schemeClr val="tx1"/>
              </a:solidFill>
              <a:highlight>
                <a:srgbClr val="FFFFFF"/>
              </a:highlight>
              <a:latin typeface="メイリオ" panose="020B0604030504040204" pitchFamily="50" charset="-128"/>
              <a:ea typeface="メイリオ" panose="020B0604030504040204" pitchFamily="50" charset="-128"/>
              <a:cs typeface="Meiryo"/>
              <a:sym typeface="Meiryo"/>
            </a:endParaRPr>
          </a:p>
          <a:p>
            <a:pPr lvl="0">
              <a:lnSpc>
                <a:spcPct val="115000"/>
              </a:lnSpc>
            </a:pPr>
            <a:r>
              <a:rPr lang="ja" altLang="ja-JP" sz="1100" dirty="0">
                <a:solidFill>
                  <a:schemeClr val="tx1"/>
                </a:solidFill>
                <a:highlight>
                  <a:srgbClr val="FFFFFF"/>
                </a:highlight>
                <a:latin typeface="メイリオ" panose="020B0604030504040204" pitchFamily="50" charset="-128"/>
                <a:ea typeface="メイリオ" panose="020B0604030504040204" pitchFamily="50" charset="-128"/>
                <a:cs typeface="Meiryo"/>
                <a:sym typeface="Meiryo"/>
              </a:rPr>
              <a:t>MAIL	：</a:t>
            </a:r>
            <a:r>
              <a:rPr lang="en-US" altLang="ja" sz="1200" dirty="0">
                <a:solidFill>
                  <a:schemeClr val="tx1"/>
                </a:solidFill>
                <a:highlight>
                  <a:srgbClr val="FFFFFF"/>
                </a:highlight>
                <a:latin typeface="Meiryo"/>
                <a:ea typeface="Meiryo"/>
                <a:cs typeface="Meiryo"/>
                <a:sym typeface="Meiryo"/>
              </a:rPr>
              <a:t>kenpo@jp.alps.com</a:t>
            </a:r>
            <a:r>
              <a:rPr lang="ja" altLang="ja-JP" sz="1200" b="1" dirty="0">
                <a:solidFill>
                  <a:schemeClr val="tx1"/>
                </a:solidFill>
                <a:highlight>
                  <a:schemeClr val="lt1"/>
                </a:highlight>
                <a:latin typeface="Meiryo"/>
                <a:ea typeface="Meiryo"/>
                <a:cs typeface="Meiryo"/>
                <a:sym typeface="Meiryo"/>
              </a:rPr>
              <a:t>　</a:t>
            </a:r>
            <a:endParaRPr lang="en-US" altLang="ja" sz="1200" b="1" dirty="0">
              <a:solidFill>
                <a:schemeClr val="tx1"/>
              </a:solidFill>
              <a:highlight>
                <a:schemeClr val="lt1"/>
              </a:highlight>
              <a:latin typeface="Meiryo"/>
              <a:ea typeface="Meiryo"/>
              <a:cs typeface="Meiryo"/>
              <a:sym typeface="Meiryo"/>
            </a:endParaRPr>
          </a:p>
          <a:p>
            <a:pPr lvl="0">
              <a:lnSpc>
                <a:spcPct val="115000"/>
              </a:lnSpc>
            </a:pPr>
            <a:endParaRPr sz="1200" dirty="0">
              <a:solidFill>
                <a:schemeClr val="tx1"/>
              </a:solidFill>
              <a:highlight>
                <a:srgbClr val="FFFFFF"/>
              </a:highlight>
              <a:latin typeface="メイリオ" panose="020B0604030504040204" pitchFamily="50" charset="-128"/>
              <a:ea typeface="メイリオ" panose="020B0604030504040204" pitchFamily="50" charset="-128"/>
              <a:cs typeface="Meiryo"/>
              <a:sym typeface="Meiryo"/>
            </a:endParaRPr>
          </a:p>
        </p:txBody>
      </p:sp>
      <p:graphicFrame>
        <p:nvGraphicFramePr>
          <p:cNvPr id="15" name="Google Shape;119;p26">
            <a:extLst>
              <a:ext uri="{FF2B5EF4-FFF2-40B4-BE49-F238E27FC236}">
                <a16:creationId xmlns:a16="http://schemas.microsoft.com/office/drawing/2014/main" id="{A77B0AE5-88E5-47F5-8CAA-C2765672E0E2}"/>
              </a:ext>
            </a:extLst>
          </p:cNvPr>
          <p:cNvGraphicFramePr/>
          <p:nvPr/>
        </p:nvGraphicFramePr>
        <p:xfrm>
          <a:off x="484328" y="2083570"/>
          <a:ext cx="6591000" cy="1584840"/>
        </p:xfrm>
        <a:graphic>
          <a:graphicData uri="http://schemas.openxmlformats.org/drawingml/2006/table">
            <a:tbl>
              <a:tblPr>
                <a:noFill/>
                <a:tableStyleId>{CC5F5DDC-7805-4632-826B-1A9EAEC8D01E}</a:tableStyleId>
              </a:tblPr>
              <a:tblGrid>
                <a:gridCol w="1501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7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605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400" dirty="0">
                          <a:solidFill>
                            <a:srgbClr val="434343"/>
                          </a:solidFill>
                        </a:rPr>
                        <a:t>記号・番号</a:t>
                      </a:r>
                      <a:endParaRPr sz="1400" dirty="0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400" dirty="0">
                          <a:solidFill>
                            <a:srgbClr val="434343"/>
                          </a:solidFill>
                        </a:rPr>
                        <a:t>フリガナ</a:t>
                      </a:r>
                      <a:endParaRPr sz="1400" dirty="0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91425" marB="91425"/>
                </a:tc>
                <a:tc gridSpan="2"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91425" marB="91425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4481658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400" dirty="0">
                          <a:solidFill>
                            <a:srgbClr val="434343"/>
                          </a:solidFill>
                        </a:rPr>
                        <a:t>氏名</a:t>
                      </a:r>
                      <a:endParaRPr sz="1400" dirty="0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91425" marB="91425"/>
                </a:tc>
                <a:tc gridSpan="2"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91425" marB="91425"/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400" dirty="0">
                          <a:solidFill>
                            <a:srgbClr val="434343"/>
                          </a:solidFill>
                        </a:rPr>
                        <a:t>所属会社</a:t>
                      </a:r>
                      <a:endParaRPr sz="1400" dirty="0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91425" marB="91425"/>
                </a:tc>
                <a:tc gridSpan="2"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400" dirty="0">
                          <a:solidFill>
                            <a:srgbClr val="434343"/>
                          </a:solidFill>
                        </a:rPr>
                        <a:t>　　　　　　　　　　　　　　</a:t>
                      </a:r>
                      <a:endParaRPr sz="1400" dirty="0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91425" marB="91425"/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7667487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1967</TotalTime>
  <Words>267</Words>
  <Application>Microsoft Office PowerPoint</Application>
  <PresentationFormat>ユーザー設定</PresentationFormat>
  <Paragraphs>31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メイリオ</vt:lpstr>
      <vt:lpstr>Arial</vt:lpstr>
      <vt:lpstr>Simple Light</vt:lpstr>
      <vt:lpstr>Simple Light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緑川 桂子</dc:creator>
  <cp:lastModifiedBy>keiji</cp:lastModifiedBy>
  <cp:revision>39</cp:revision>
  <cp:lastPrinted>2021-07-15T06:44:13Z</cp:lastPrinted>
  <dcterms:modified xsi:type="dcterms:W3CDTF">2021-07-19T01:07:00Z</dcterms:modified>
</cp:coreProperties>
</file>